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2"/>
    <p:sldId id="257" r:id="rId3"/>
  </p:sldIdLst>
  <p:sldSz cx="7772400" cy="100584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4D7F"/>
    <a:srgbClr val="325366"/>
    <a:srgbClr val="011893"/>
    <a:srgbClr val="F0EF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3175" cap="flat">
              <a:solidFill>
                <a:srgbClr val="3797C6"/>
              </a:solidFill>
              <a:prstDash val="solid"/>
              <a:miter lim="400000"/>
            </a:ln>
          </a:top>
          <a:bottom>
            <a:ln w="12700" cap="flat">
              <a:noFill/>
              <a:miter lim="400000"/>
            </a:ln>
          </a:bottom>
          <a:insideH>
            <a:ln w="3175"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3175" cap="flat">
              <a:solidFill>
                <a:srgbClr val="B8B8B8"/>
              </a:solidFill>
              <a:prstDash val="solid"/>
              <a:miter lim="400000"/>
            </a:ln>
          </a:left>
          <a:right>
            <a:ln w="3175" cap="flat">
              <a:solidFill>
                <a:srgbClr val="B8B8B8"/>
              </a:solidFill>
              <a:prstDash val="solid"/>
              <a:miter lim="400000"/>
            </a:ln>
          </a:right>
          <a:top>
            <a:ln w="3175" cap="flat">
              <a:solidFill>
                <a:srgbClr val="B8B8B8"/>
              </a:solidFill>
              <a:prstDash val="solid"/>
              <a:miter lim="400000"/>
            </a:ln>
          </a:top>
          <a:bottom>
            <a:ln w="3175" cap="flat">
              <a:solidFill>
                <a:srgbClr val="B8B8B8"/>
              </a:solidFill>
              <a:prstDash val="solid"/>
              <a:miter lim="400000"/>
            </a:ln>
          </a:bottom>
          <a:insideH>
            <a:ln w="3175" cap="flat">
              <a:solidFill>
                <a:srgbClr val="B8B8B8"/>
              </a:solidFill>
              <a:prstDash val="solid"/>
              <a:miter lim="400000"/>
            </a:ln>
          </a:insideH>
          <a:insideV>
            <a:ln w="3175"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3175" cap="flat">
              <a:solidFill>
                <a:srgbClr val="606060"/>
              </a:solidFill>
              <a:prstDash val="solid"/>
              <a:miter lim="400000"/>
            </a:ln>
          </a:left>
          <a:right>
            <a:ln w="3175" cap="flat">
              <a:solidFill>
                <a:srgbClr val="606060"/>
              </a:solidFill>
              <a:prstDash val="solid"/>
              <a:miter lim="400000"/>
            </a:ln>
          </a:right>
          <a:top>
            <a:ln w="3175" cap="flat">
              <a:solidFill>
                <a:srgbClr val="606060"/>
              </a:solidFill>
              <a:prstDash val="solid"/>
              <a:miter lim="400000"/>
            </a:ln>
          </a:top>
          <a:bottom>
            <a:ln w="3175" cap="flat">
              <a:solidFill>
                <a:srgbClr val="606060"/>
              </a:solidFill>
              <a:prstDash val="solid"/>
              <a:miter lim="400000"/>
            </a:ln>
          </a:bottom>
          <a:insideH>
            <a:ln w="3175" cap="flat">
              <a:solidFill>
                <a:srgbClr val="606060"/>
              </a:solidFill>
              <a:prstDash val="solid"/>
              <a:miter lim="400000"/>
            </a:ln>
          </a:insideH>
          <a:insideV>
            <a:ln w="3175"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3175" cap="flat">
              <a:solidFill>
                <a:srgbClr val="606060"/>
              </a:solidFill>
              <a:prstDash val="solid"/>
              <a:miter lim="400000"/>
            </a:ln>
          </a:left>
          <a:right>
            <a:ln w="3175" cap="flat">
              <a:solidFill>
                <a:srgbClr val="606060"/>
              </a:solidFill>
              <a:prstDash val="solid"/>
              <a:miter lim="400000"/>
            </a:ln>
          </a:right>
          <a:top>
            <a:ln w="12700" cap="flat">
              <a:solidFill>
                <a:srgbClr val="606060"/>
              </a:solidFill>
              <a:prstDash val="solid"/>
              <a:miter lim="400000"/>
            </a:ln>
          </a:top>
          <a:bottom>
            <a:ln w="3175" cap="flat">
              <a:solidFill>
                <a:srgbClr val="606060"/>
              </a:solidFill>
              <a:prstDash val="solid"/>
              <a:miter lim="400000"/>
            </a:ln>
          </a:bottom>
          <a:insideH>
            <a:ln w="3175" cap="flat">
              <a:solidFill>
                <a:srgbClr val="606060"/>
              </a:solidFill>
              <a:prstDash val="solid"/>
              <a:miter lim="400000"/>
            </a:ln>
          </a:insideH>
          <a:insideV>
            <a:ln w="3175"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3175" cap="flat">
              <a:solidFill>
                <a:srgbClr val="929292"/>
              </a:solidFill>
              <a:prstDash val="solid"/>
              <a:miter lim="400000"/>
            </a:ln>
          </a:left>
          <a:right>
            <a:ln w="3175" cap="flat">
              <a:solidFill>
                <a:srgbClr val="929292"/>
              </a:solidFill>
              <a:prstDash val="solid"/>
              <a:miter lim="400000"/>
            </a:ln>
          </a:right>
          <a:top>
            <a:ln w="3175" cap="flat">
              <a:solidFill>
                <a:srgbClr val="606060"/>
              </a:solidFill>
              <a:prstDash val="solid"/>
              <a:miter lim="400000"/>
            </a:ln>
          </a:top>
          <a:bottom>
            <a:ln w="3175" cap="flat">
              <a:solidFill>
                <a:srgbClr val="606060"/>
              </a:solidFill>
              <a:prstDash val="solid"/>
              <a:miter lim="400000"/>
            </a:ln>
          </a:bottom>
          <a:insideH>
            <a:ln w="3175" cap="flat">
              <a:solidFill>
                <a:srgbClr val="929292"/>
              </a:solidFill>
              <a:prstDash val="solid"/>
              <a:miter lim="400000"/>
            </a:ln>
          </a:insideH>
          <a:insideV>
            <a:ln w="3175"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3175" cap="flat">
              <a:solidFill>
                <a:srgbClr val="5D5D5D"/>
              </a:solidFill>
              <a:custDash>
                <a:ds d="200000" sp="200000"/>
              </a:custDash>
              <a:miter lim="400000"/>
            </a:ln>
          </a:left>
          <a:right>
            <a:ln w="3175" cap="flat">
              <a:solidFill>
                <a:srgbClr val="5D5D5D"/>
              </a:solidFill>
              <a:custDash>
                <a:ds d="200000" sp="200000"/>
              </a:custDash>
              <a:miter lim="400000"/>
            </a:ln>
          </a:right>
          <a:top>
            <a:ln w="3175" cap="flat">
              <a:solidFill>
                <a:srgbClr val="5D5D5D"/>
              </a:solidFill>
              <a:custDash>
                <a:ds d="200000" sp="200000"/>
              </a:custDash>
              <a:miter lim="400000"/>
            </a:ln>
          </a:top>
          <a:bottom>
            <a:ln w="3175" cap="flat">
              <a:solidFill>
                <a:srgbClr val="5D5D5D"/>
              </a:solidFill>
              <a:custDash>
                <a:ds d="200000" sp="200000"/>
              </a:custDash>
              <a:miter lim="400000"/>
            </a:ln>
          </a:bottom>
          <a:insideH>
            <a:ln w="3175" cap="flat">
              <a:solidFill>
                <a:srgbClr val="5D5D5D"/>
              </a:solidFill>
              <a:custDash>
                <a:ds d="200000" sp="200000"/>
              </a:custDash>
              <a:miter lim="400000"/>
            </a:ln>
          </a:insideH>
          <a:insideV>
            <a:ln w="3175"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3175" cap="flat">
              <a:solidFill>
                <a:srgbClr val="5D5D5D"/>
              </a:solidFill>
              <a:prstDash val="solid"/>
              <a:miter lim="400000"/>
            </a:ln>
          </a:left>
          <a:right>
            <a:ln w="3175" cap="flat">
              <a:solidFill>
                <a:srgbClr val="5D5D5D"/>
              </a:solidFill>
              <a:prstDash val="solid"/>
              <a:miter lim="400000"/>
            </a:ln>
          </a:right>
          <a:top>
            <a:ln w="3175" cap="flat">
              <a:solidFill>
                <a:srgbClr val="5D5D5D"/>
              </a:solidFill>
              <a:prstDash val="solid"/>
              <a:miter lim="400000"/>
            </a:ln>
          </a:top>
          <a:bottom>
            <a:ln w="3175" cap="flat">
              <a:solidFill>
                <a:srgbClr val="5D5D5D"/>
              </a:solidFill>
              <a:prstDash val="solid"/>
              <a:miter lim="400000"/>
            </a:ln>
          </a:bottom>
          <a:insideH>
            <a:ln w="3175" cap="flat">
              <a:solidFill>
                <a:srgbClr val="5D5D5D"/>
              </a:solidFill>
              <a:prstDash val="solid"/>
              <a:miter lim="400000"/>
            </a:ln>
          </a:insideH>
          <a:insideV>
            <a:ln w="3175"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3175" cap="flat">
              <a:solidFill>
                <a:srgbClr val="5D5D5D"/>
              </a:solidFill>
              <a:prstDash val="solid"/>
              <a:miter lim="400000"/>
            </a:ln>
          </a:left>
          <a:right>
            <a:ln w="3175" cap="flat">
              <a:solidFill>
                <a:srgbClr val="5D5D5D"/>
              </a:solidFill>
              <a:prstDash val="solid"/>
              <a:miter lim="400000"/>
            </a:ln>
          </a:right>
          <a:top>
            <a:ln w="3175" cap="flat">
              <a:solidFill>
                <a:srgbClr val="5D5D5D"/>
              </a:solidFill>
              <a:prstDash val="solid"/>
              <a:miter lim="400000"/>
            </a:ln>
          </a:top>
          <a:bottom>
            <a:ln w="3175" cap="flat">
              <a:solidFill>
                <a:srgbClr val="5D5D5D"/>
              </a:solidFill>
              <a:prstDash val="solid"/>
              <a:miter lim="400000"/>
            </a:ln>
          </a:bottom>
          <a:insideH>
            <a:ln w="3175" cap="flat">
              <a:solidFill>
                <a:srgbClr val="5D5D5D"/>
              </a:solidFill>
              <a:prstDash val="solid"/>
              <a:miter lim="400000"/>
            </a:ln>
          </a:insideH>
          <a:insideV>
            <a:ln w="3175"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3175" cap="flat">
              <a:solidFill>
                <a:srgbClr val="5D5D5D"/>
              </a:solidFill>
              <a:prstDash val="solid"/>
              <a:miter lim="400000"/>
            </a:ln>
          </a:left>
          <a:right>
            <a:ln w="3175" cap="flat">
              <a:solidFill>
                <a:srgbClr val="5D5D5D"/>
              </a:solidFill>
              <a:prstDash val="solid"/>
              <a:miter lim="400000"/>
            </a:ln>
          </a:right>
          <a:top>
            <a:ln w="3175" cap="flat">
              <a:solidFill>
                <a:srgbClr val="5D5D5D"/>
              </a:solidFill>
              <a:prstDash val="solid"/>
              <a:miter lim="400000"/>
            </a:ln>
          </a:top>
          <a:bottom>
            <a:ln w="3175" cap="flat">
              <a:solidFill>
                <a:srgbClr val="5D5D5D"/>
              </a:solidFill>
              <a:prstDash val="solid"/>
              <a:miter lim="400000"/>
            </a:ln>
          </a:bottom>
          <a:insideH>
            <a:ln w="3175" cap="flat">
              <a:solidFill>
                <a:srgbClr val="5D5D5D"/>
              </a:solidFill>
              <a:prstDash val="solid"/>
              <a:miter lim="400000"/>
            </a:ln>
          </a:insideH>
          <a:insideV>
            <a:ln w="3175"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A6AAA9"/>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A6AAA9"/>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A6AAA9"/>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A6AAA9"/>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3175" cap="flat">
              <a:solidFill>
                <a:srgbClr val="000000"/>
              </a:solidFill>
              <a:custDash>
                <a:ds d="200000" sp="200000"/>
              </a:custDash>
              <a:miter lim="400000"/>
            </a:ln>
          </a:left>
          <a:right>
            <a:ln w="3175" cap="flat">
              <a:solidFill>
                <a:srgbClr val="000000"/>
              </a:solidFill>
              <a:custDash>
                <a:ds d="200000" sp="200000"/>
              </a:custDash>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3175" cap="flat">
              <a:solidFill>
                <a:srgbClr val="000000"/>
              </a:solidFill>
              <a:prstDash val="solid"/>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3175" cap="flat">
              <a:solidFill>
                <a:srgbClr val="000000"/>
              </a:solidFill>
              <a:custDash>
                <a:ds d="200000" sp="200000"/>
              </a:custDash>
              <a:miter lim="400000"/>
            </a:ln>
          </a:left>
          <a:right>
            <a:ln w="3175" cap="flat">
              <a:solidFill>
                <a:srgbClr val="000000"/>
              </a:solidFill>
              <a:custDash>
                <a:ds d="200000" sp="200000"/>
              </a:custDash>
              <a:miter lim="400000"/>
            </a:ln>
          </a:right>
          <a:top>
            <a:ln w="3175" cap="flat">
              <a:solidFill>
                <a:srgbClr val="000000"/>
              </a:solidFill>
              <a:prstDash val="solid"/>
              <a:miter lim="400000"/>
            </a:ln>
          </a:top>
          <a:bottom>
            <a:ln w="12700" cap="flat">
              <a:noFill/>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3175" cap="flat">
              <a:solidFill>
                <a:srgbClr val="000000"/>
              </a:solidFill>
              <a:custDash>
                <a:ds d="200000" sp="200000"/>
              </a:custDash>
              <a:miter lim="400000"/>
            </a:ln>
          </a:left>
          <a:right>
            <a:ln w="3175" cap="flat">
              <a:solidFill>
                <a:srgbClr val="000000"/>
              </a:solidFill>
              <a:custDash>
                <a:ds d="200000" sp="200000"/>
              </a:custDash>
              <a:miter lim="400000"/>
            </a:ln>
          </a:right>
          <a:top>
            <a:ln w="12700" cap="flat">
              <a:noFill/>
              <a:miter lim="400000"/>
            </a:ln>
          </a:top>
          <a:bottom>
            <a:ln w="3175" cap="flat">
              <a:solidFill>
                <a:srgbClr val="000000"/>
              </a:solidFill>
              <a:prstDash val="solid"/>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774"/>
    <p:restoredTop sz="96190" autoAdjust="0"/>
  </p:normalViewPr>
  <p:slideViewPr>
    <p:cSldViewPr snapToGrid="0" snapToObjects="1">
      <p:cViewPr varScale="1">
        <p:scale>
          <a:sx n="84" d="100"/>
          <a:sy n="84" d="100"/>
        </p:scale>
        <p:origin x="384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Shape 17"/>
          <p:cNvSpPr>
            <a:spLocks noGrp="1" noRot="1" noChangeAspect="1"/>
          </p:cNvSpPr>
          <p:nvPr>
            <p:ph type="sldImg"/>
          </p:nvPr>
        </p:nvSpPr>
        <p:spPr>
          <a:xfrm>
            <a:off x="1143000" y="685800"/>
            <a:ext cx="4572000" cy="3429000"/>
          </a:xfrm>
          <a:prstGeom prst="rect">
            <a:avLst/>
          </a:prstGeom>
        </p:spPr>
        <p:txBody>
          <a:bodyPr/>
          <a:lstStyle/>
          <a:p>
            <a:endParaRPr/>
          </a:p>
        </p:txBody>
      </p:sp>
      <p:sp>
        <p:nvSpPr>
          <p:cNvPr id="18" name="Shape 18"/>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03438" y="685800"/>
            <a:ext cx="2651125" cy="3429000"/>
          </a:xfrm>
        </p:spPr>
      </p:sp>
      <p:sp>
        <p:nvSpPr>
          <p:cNvPr id="3" name="Notes Placeholder 2"/>
          <p:cNvSpPr>
            <a:spLocks noGrp="1"/>
          </p:cNvSpPr>
          <p:nvPr>
            <p:ph type="body" idx="1"/>
          </p:nvPr>
        </p:nvSpPr>
        <p:spPr/>
        <p:txBody>
          <a:bodyPr/>
          <a:lstStyle/>
          <a:p>
            <a:pPr marL="0" marR="0" lvl="0" indent="0" defTabSz="457200" eaLnBrk="1" fontAlgn="auto" latinLnBrk="0" hangingPunct="1">
              <a:lnSpc>
                <a:spcPct val="117999"/>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22726127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03438" y="685800"/>
            <a:ext cx="2651125" cy="3429000"/>
          </a:xfrm>
        </p:spPr>
      </p:sp>
      <p:sp>
        <p:nvSpPr>
          <p:cNvPr id="3" name="Notes Placeholder 2"/>
          <p:cNvSpPr>
            <a:spLocks noGrp="1"/>
          </p:cNvSpPr>
          <p:nvPr>
            <p:ph type="body" idx="1"/>
          </p:nvPr>
        </p:nvSpPr>
        <p:spPr/>
        <p:txBody>
          <a:bodyPr/>
          <a:lstStyle/>
          <a:p>
            <a:pPr marL="0" marR="0" lvl="0" indent="0" defTabSz="457200" eaLnBrk="1" fontAlgn="auto" latinLnBrk="0" hangingPunct="1">
              <a:lnSpc>
                <a:spcPct val="117999"/>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1340971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Vierge">
    <p:spTree>
      <p:nvGrpSpPr>
        <p:cNvPr id="1" name=""/>
        <p:cNvGrpSpPr/>
        <p:nvPr/>
      </p:nvGrpSpPr>
      <p:grpSpPr>
        <a:xfrm>
          <a:off x="0" y="0"/>
          <a:ext cx="0" cy="0"/>
          <a:chOff x="0" y="0"/>
          <a:chExt cx="0" cy="0"/>
        </a:xfrm>
      </p:grpSpPr>
    </p:spTree>
  </p:cSld>
  <p:clrMapOvr>
    <a:masterClrMapping/>
  </p:clrMapOvr>
  <p:transition spd="med"/>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ransition spd="med"/>
  <p:txStyles>
    <p:titleStyle>
      <a:lvl1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1pPr>
      <a:lvl2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2pPr>
      <a:lvl3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3pPr>
      <a:lvl4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4pPr>
      <a:lvl5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5pPr>
      <a:lvl6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6pPr>
      <a:lvl7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7pPr>
      <a:lvl8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8pPr>
      <a:lvl9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9pPr>
    </p:titleStyle>
    <p:bodyStyle>
      <a:lvl1pPr marL="4445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1pPr>
      <a:lvl2pPr marL="8890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2pPr>
      <a:lvl3pPr marL="13335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3pPr>
      <a:lvl4pPr marL="17780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4pPr>
      <a:lvl5pPr marL="22225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5pPr>
      <a:lvl6pPr marL="26670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6pPr>
      <a:lvl7pPr marL="31115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7pPr>
      <a:lvl8pPr marL="35560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8pPr>
      <a:lvl9pPr marL="40005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9pPr>
    </p:bodyStyle>
    <p:otherStyle>
      <a:lvl1pPr marL="0" marR="0" indent="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1pPr>
      <a:lvl2pPr marL="0" marR="0" indent="2286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2pPr>
      <a:lvl3pPr marL="0" marR="0" indent="4572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3pPr>
      <a:lvl4pPr marL="0" marR="0" indent="6858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4pPr>
      <a:lvl5pPr marL="0" marR="0" indent="9144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5pPr>
      <a:lvl6pPr marL="0" marR="0" indent="11430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6pPr>
      <a:lvl7pPr marL="0" marR="0" indent="13716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7pPr>
      <a:lvl8pPr marL="0" marR="0" indent="16002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8pPr>
      <a:lvl9pPr marL="0" marR="0" indent="18288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EXPERIENCE">
            <a:extLst>
              <a:ext uri="{FF2B5EF4-FFF2-40B4-BE49-F238E27FC236}">
                <a16:creationId xmlns:a16="http://schemas.microsoft.com/office/drawing/2014/main" id="{1B02266C-C99F-9331-BF21-2390614C7E0D}"/>
              </a:ext>
            </a:extLst>
          </p:cNvPr>
          <p:cNvSpPr txBox="1"/>
          <p:nvPr/>
        </p:nvSpPr>
        <p:spPr>
          <a:xfrm>
            <a:off x="228600" y="3916676"/>
            <a:ext cx="3072159" cy="369090"/>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0360" tIns="30360" rIns="30360" bIns="30360" anchor="ctr">
            <a:spAutoFit/>
          </a:bodyPr>
          <a:lstStyle>
            <a:lvl1pPr algn="l">
              <a:defRPr sz="1700">
                <a:latin typeface="Calibri"/>
                <a:ea typeface="Calibri"/>
                <a:cs typeface="Calibri"/>
                <a:sym typeface="Calibri"/>
              </a:defRPr>
            </a:lvl1pPr>
          </a:lstStyle>
          <a:p>
            <a:r>
              <a:rPr lang="en-US" sz="2000" dirty="0">
                <a:solidFill>
                  <a:schemeClr val="accent1">
                    <a:lumMod val="50000"/>
                  </a:schemeClr>
                </a:solidFill>
              </a:rPr>
              <a:t>Impact of [Program]</a:t>
            </a:r>
            <a:r>
              <a:rPr lang="en-US" dirty="0">
                <a:solidFill>
                  <a:schemeClr val="accent1">
                    <a:lumMod val="50000"/>
                  </a:schemeClr>
                </a:solidFill>
              </a:rPr>
              <a:t> </a:t>
            </a:r>
            <a:r>
              <a:rPr lang="en-US" sz="1100" b="0" dirty="0">
                <a:solidFill>
                  <a:schemeClr val="accent1">
                    <a:lumMod val="50000"/>
                  </a:schemeClr>
                </a:solidFill>
              </a:rPr>
              <a:t>FY24-25</a:t>
            </a:r>
            <a:endParaRPr lang="en-US" b="0" dirty="0">
              <a:solidFill>
                <a:schemeClr val="accent1">
                  <a:lumMod val="50000"/>
                </a:schemeClr>
              </a:solidFill>
            </a:endParaRPr>
          </a:p>
        </p:txBody>
      </p:sp>
      <p:sp>
        <p:nvSpPr>
          <p:cNvPr id="24" name="Graphic Designer"/>
          <p:cNvSpPr txBox="1"/>
          <p:nvPr/>
        </p:nvSpPr>
        <p:spPr>
          <a:xfrm>
            <a:off x="365971" y="2064796"/>
            <a:ext cx="61378" cy="292145"/>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30360" tIns="30360" rIns="30360" bIns="30360" anchor="ctr">
            <a:spAutoFit/>
          </a:bodyPr>
          <a:lstStyle>
            <a:lvl1pPr>
              <a:defRPr sz="1500" b="0">
                <a:solidFill>
                  <a:srgbClr val="FFFFFF"/>
                </a:solidFill>
                <a:latin typeface="Calibri"/>
                <a:ea typeface="Calibri"/>
                <a:cs typeface="Calibri"/>
                <a:sym typeface="Calibri"/>
              </a:defRPr>
            </a:lvl1pPr>
          </a:lstStyle>
          <a:p>
            <a:pPr algn="l"/>
            <a:endParaRPr dirty="0"/>
          </a:p>
        </p:txBody>
      </p:sp>
      <p:sp>
        <p:nvSpPr>
          <p:cNvPr id="25" name="Ut enim ad minim veniam, quis nostrud exerc. Irure dolor in reprehend incididunt ut labore et dolore magna aliqua. Ut enim ad minim veniam, quis nostrud exercitation ullamco laboris nisi ut aliquip ex ea commodo consequat."/>
          <p:cNvSpPr txBox="1"/>
          <p:nvPr/>
        </p:nvSpPr>
        <p:spPr>
          <a:xfrm>
            <a:off x="222311" y="2916936"/>
            <a:ext cx="7305319" cy="569144"/>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0360" tIns="30360" rIns="30360" bIns="30360" anchor="ctr">
            <a:spAutoFit/>
          </a:bodyPr>
          <a:lstStyle>
            <a:lvl1pPr algn="l">
              <a:defRPr sz="1100" b="0">
                <a:solidFill>
                  <a:srgbClr val="5E5E5E"/>
                </a:solidFill>
                <a:latin typeface="Calibri"/>
                <a:ea typeface="Calibri"/>
                <a:cs typeface="Calibri"/>
                <a:sym typeface="Calibri"/>
              </a:defRPr>
            </a:lvl1pPr>
          </a:lstStyle>
          <a:p>
            <a:r>
              <a:rPr lang="en-US" dirty="0">
                <a:solidFill>
                  <a:schemeClr val="tx1"/>
                </a:solidFill>
                <a:effectLst/>
                <a:latin typeface="Calibri" panose="020F0502020204030204" pitchFamily="34" charset="0"/>
                <a:ea typeface="Open Sans" panose="020B0606030504020204" pitchFamily="34" charset="0"/>
                <a:cs typeface="Calibri" panose="020F0502020204030204" pitchFamily="34" charset="0"/>
              </a:rPr>
              <a:t>A few sentences about the program. A few sentences about the program. A few sentences about the program. A few sentences about the program. A few sentences about the program. A few sentences about the program. A few sentences about the program. </a:t>
            </a:r>
          </a:p>
        </p:txBody>
      </p:sp>
      <p:sp>
        <p:nvSpPr>
          <p:cNvPr id="12" name="Rectangle 11">
            <a:extLst>
              <a:ext uri="{FF2B5EF4-FFF2-40B4-BE49-F238E27FC236}">
                <a16:creationId xmlns:a16="http://schemas.microsoft.com/office/drawing/2014/main" id="{6FAD0FBD-2E10-D50B-A88F-9DD1AAB9D278}"/>
              </a:ext>
            </a:extLst>
          </p:cNvPr>
          <p:cNvSpPr/>
          <p:nvPr/>
        </p:nvSpPr>
        <p:spPr>
          <a:xfrm>
            <a:off x="-4732" y="-22253"/>
            <a:ext cx="7772397" cy="2391663"/>
          </a:xfrm>
          <a:prstGeom prst="rect">
            <a:avLst/>
          </a:prstGeom>
          <a:solidFill>
            <a:schemeClr val="tx2"/>
          </a:solid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ctr" defTabSz="602456" rtl="0" fontAlgn="auto" latinLnBrk="0" hangingPunct="0">
              <a:lnSpc>
                <a:spcPct val="100000"/>
              </a:lnSpc>
              <a:spcBef>
                <a:spcPts val="0"/>
              </a:spcBef>
              <a:spcAft>
                <a:spcPts val="0"/>
              </a:spcAft>
              <a:buClrTx/>
              <a:buSzTx/>
              <a:buFontTx/>
              <a:buNone/>
              <a:tabLst/>
            </a:pPr>
            <a:endParaRPr kumimoji="0" lang="en-US" sz="2200" b="0" i="0" u="none" strike="noStrike" cap="none" spc="0" normalizeH="0" baseline="0" dirty="0">
              <a:ln>
                <a:noFill/>
              </a:ln>
              <a:solidFill>
                <a:srgbClr val="FFFFFF"/>
              </a:solidFill>
              <a:effectLst/>
              <a:uFillTx/>
              <a:latin typeface="+mn-lt"/>
              <a:ea typeface="+mn-ea"/>
              <a:cs typeface="+mn-cs"/>
              <a:sym typeface="Helvetica Neue Medium"/>
            </a:endParaRPr>
          </a:p>
        </p:txBody>
      </p:sp>
      <p:sp>
        <p:nvSpPr>
          <p:cNvPr id="27" name="EDUCATION"/>
          <p:cNvSpPr txBox="1"/>
          <p:nvPr/>
        </p:nvSpPr>
        <p:spPr>
          <a:xfrm>
            <a:off x="363940" y="6903500"/>
            <a:ext cx="61378" cy="322923"/>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30360" tIns="30360" rIns="30360" bIns="30360" anchor="ctr">
            <a:spAutoFit/>
          </a:bodyPr>
          <a:lstStyle>
            <a:lvl1pPr algn="l">
              <a:defRPr sz="1700">
                <a:latin typeface="Calibri"/>
                <a:ea typeface="Calibri"/>
                <a:cs typeface="Calibri"/>
                <a:sym typeface="Calibri"/>
              </a:defRPr>
            </a:lvl1pPr>
          </a:lstStyle>
          <a:p>
            <a:endParaRPr dirty="0"/>
          </a:p>
        </p:txBody>
      </p:sp>
      <p:sp>
        <p:nvSpPr>
          <p:cNvPr id="13" name="TextBox 12">
            <a:extLst>
              <a:ext uri="{FF2B5EF4-FFF2-40B4-BE49-F238E27FC236}">
                <a16:creationId xmlns:a16="http://schemas.microsoft.com/office/drawing/2014/main" id="{F7AEBD6B-FB4C-168C-B032-E867799C5E21}"/>
              </a:ext>
            </a:extLst>
          </p:cNvPr>
          <p:cNvSpPr txBox="1"/>
          <p:nvPr/>
        </p:nvSpPr>
        <p:spPr>
          <a:xfrm>
            <a:off x="2678596" y="811251"/>
            <a:ext cx="2430551" cy="430645"/>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30360" tIns="30360" rIns="30360" bIns="30360" numCol="1" spcCol="38100" rtlCol="0" anchor="ctr">
            <a:spAutoFit/>
          </a:bodyPr>
          <a:lstStyle/>
          <a:p>
            <a:pPr marL="0" marR="0" indent="0" algn="ctr" defTabSz="602456" rtl="0" fontAlgn="auto" latinLnBrk="0" hangingPunct="0">
              <a:lnSpc>
                <a:spcPct val="100000"/>
              </a:lnSpc>
              <a:spcBef>
                <a:spcPts val="0"/>
              </a:spcBef>
              <a:spcAft>
                <a:spcPts val="0"/>
              </a:spcAft>
              <a:buClrTx/>
              <a:buSzTx/>
              <a:buFontTx/>
              <a:buNone/>
              <a:tabLst/>
            </a:pPr>
            <a:r>
              <a:rPr kumimoji="0" lang="en-US" sz="2400" b="1" i="0" u="none" strike="noStrike" cap="none" spc="0" normalizeH="0" baseline="0" dirty="0">
                <a:ln>
                  <a:noFill/>
                </a:ln>
                <a:solidFill>
                  <a:srgbClr val="000000"/>
                </a:solidFill>
                <a:effectLst/>
                <a:uFillTx/>
                <a:latin typeface="Helvetica Neue"/>
                <a:ea typeface="Helvetica Neue"/>
                <a:cs typeface="Helvetica Neue"/>
                <a:sym typeface="Helvetica Neue"/>
              </a:rPr>
              <a:t>Photo or photos</a:t>
            </a:r>
          </a:p>
        </p:txBody>
      </p:sp>
      <p:sp>
        <p:nvSpPr>
          <p:cNvPr id="15" name="PERSONAL SKILLS">
            <a:extLst>
              <a:ext uri="{FF2B5EF4-FFF2-40B4-BE49-F238E27FC236}">
                <a16:creationId xmlns:a16="http://schemas.microsoft.com/office/drawing/2014/main" id="{E8558885-60D9-1B3C-9D39-22E583DCF567}"/>
              </a:ext>
            </a:extLst>
          </p:cNvPr>
          <p:cNvSpPr txBox="1"/>
          <p:nvPr/>
        </p:nvSpPr>
        <p:spPr>
          <a:xfrm>
            <a:off x="4114800" y="3916676"/>
            <a:ext cx="2053846" cy="369090"/>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30360" tIns="30360" rIns="30360" bIns="30360" anchor="ctr">
            <a:spAutoFit/>
          </a:bodyPr>
          <a:lstStyle>
            <a:lvl1pPr algn="l">
              <a:defRPr sz="1700">
                <a:latin typeface="Calibri"/>
                <a:ea typeface="Calibri"/>
                <a:cs typeface="Calibri"/>
                <a:sym typeface="Calibri"/>
              </a:defRPr>
            </a:lvl1pPr>
          </a:lstStyle>
          <a:p>
            <a:r>
              <a:rPr lang="en-US" sz="2000" dirty="0">
                <a:solidFill>
                  <a:schemeClr val="accent1">
                    <a:lumMod val="50000"/>
                  </a:schemeClr>
                </a:solidFill>
              </a:rPr>
              <a:t>Program Overview</a:t>
            </a:r>
          </a:p>
        </p:txBody>
      </p:sp>
      <p:sp>
        <p:nvSpPr>
          <p:cNvPr id="39" name="Job Title…"/>
          <p:cNvSpPr txBox="1"/>
          <p:nvPr/>
        </p:nvSpPr>
        <p:spPr>
          <a:xfrm>
            <a:off x="1425533" y="3277830"/>
            <a:ext cx="61378" cy="230590"/>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30360" tIns="30360" rIns="30360" bIns="30360" anchor="ctr">
            <a:spAutoFit/>
          </a:bodyPr>
          <a:lstStyle/>
          <a:p>
            <a:pPr algn="r">
              <a:defRPr sz="1100" cap="all">
                <a:solidFill>
                  <a:schemeClr val="accent2">
                    <a:hueOff val="167855"/>
                    <a:satOff val="17755"/>
                    <a:lumOff val="-16671"/>
                  </a:schemeClr>
                </a:solidFill>
                <a:latin typeface="Calibri"/>
                <a:ea typeface="Calibri"/>
                <a:cs typeface="Calibri"/>
                <a:sym typeface="Calibri"/>
              </a:defRPr>
            </a:pPr>
            <a:endParaRPr b="0" dirty="0"/>
          </a:p>
        </p:txBody>
      </p:sp>
      <p:sp>
        <p:nvSpPr>
          <p:cNvPr id="40" name="Company Name - City, Country   Ut enim ad minim veniam, quis nostrud exerc. Irure dolor in reprehend incididunt ut labore et dolore magna aliqua. Ut enim ad minim veniam, quis nostrud exercitation ullamco laboris nisi ut aliquip ex ea commodo consequat.…"/>
          <p:cNvSpPr txBox="1"/>
          <p:nvPr/>
        </p:nvSpPr>
        <p:spPr>
          <a:xfrm>
            <a:off x="1577022" y="4949262"/>
            <a:ext cx="3308488" cy="215201"/>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0360" tIns="30360" rIns="30360" bIns="30360">
            <a:spAutoFit/>
          </a:bodyPr>
          <a:lstStyle/>
          <a:p>
            <a:pPr algn="l">
              <a:defRPr sz="1000" b="0">
                <a:latin typeface="Calibri"/>
                <a:ea typeface="Calibri"/>
                <a:cs typeface="Calibri"/>
                <a:sym typeface="Calibri"/>
              </a:defRPr>
            </a:pPr>
            <a:endParaRPr dirty="0"/>
          </a:p>
        </p:txBody>
      </p:sp>
      <p:sp>
        <p:nvSpPr>
          <p:cNvPr id="41" name="Job Title…"/>
          <p:cNvSpPr txBox="1"/>
          <p:nvPr/>
        </p:nvSpPr>
        <p:spPr>
          <a:xfrm>
            <a:off x="1425533" y="5016728"/>
            <a:ext cx="61378" cy="230590"/>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30360" tIns="30360" rIns="30360" bIns="30360" anchor="ctr">
            <a:spAutoFit/>
          </a:bodyPr>
          <a:lstStyle/>
          <a:p>
            <a:pPr algn="r">
              <a:defRPr sz="1100" cap="all">
                <a:solidFill>
                  <a:schemeClr val="accent2">
                    <a:hueOff val="167855"/>
                    <a:satOff val="17755"/>
                    <a:lumOff val="-16671"/>
                  </a:schemeClr>
                </a:solidFill>
                <a:latin typeface="Calibri"/>
                <a:ea typeface="Calibri"/>
                <a:cs typeface="Calibri"/>
                <a:sym typeface="Calibri"/>
              </a:defRPr>
            </a:pPr>
            <a:endParaRPr b="0" dirty="0"/>
          </a:p>
        </p:txBody>
      </p:sp>
      <p:sp>
        <p:nvSpPr>
          <p:cNvPr id="51" name="SKILL #6"/>
          <p:cNvSpPr txBox="1"/>
          <p:nvPr/>
        </p:nvSpPr>
        <p:spPr>
          <a:xfrm>
            <a:off x="5321606" y="4493175"/>
            <a:ext cx="647217" cy="289323"/>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0360" tIns="30360" rIns="30360" bIns="30360"/>
          <a:lstStyle>
            <a:lvl1pPr algn="l">
              <a:defRPr sz="1100">
                <a:latin typeface="Calibri"/>
                <a:ea typeface="Calibri"/>
                <a:cs typeface="Calibri"/>
                <a:sym typeface="Calibri"/>
              </a:defRPr>
            </a:lvl1pPr>
          </a:lstStyle>
          <a:p>
            <a:endParaRPr dirty="0"/>
          </a:p>
        </p:txBody>
      </p:sp>
      <p:sp>
        <p:nvSpPr>
          <p:cNvPr id="16" name="TextBox 15">
            <a:extLst>
              <a:ext uri="{FF2B5EF4-FFF2-40B4-BE49-F238E27FC236}">
                <a16:creationId xmlns:a16="http://schemas.microsoft.com/office/drawing/2014/main" id="{2A733E1C-CEFC-F479-27AB-689CBCA499A7}"/>
              </a:ext>
            </a:extLst>
          </p:cNvPr>
          <p:cNvSpPr txBox="1"/>
          <p:nvPr/>
        </p:nvSpPr>
        <p:spPr>
          <a:xfrm>
            <a:off x="228600" y="4366928"/>
            <a:ext cx="3428997" cy="430887"/>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wrap="square" lIns="0" tIns="0" rIns="0" bIns="0">
            <a:noAutofit/>
          </a:bodyPr>
          <a:lstStyle/>
          <a:p>
            <a:pPr algn="l"/>
            <a:r>
              <a:rPr lang="en-US" sz="1100" b="0" dirty="0">
                <a:effectLst/>
                <a:latin typeface="Calibri" panose="020F0502020204030204" pitchFamily="34" charset="0"/>
                <a:cs typeface="Calibri" panose="020F0502020204030204" pitchFamily="34" charset="0"/>
              </a:rPr>
              <a:t>Here is where you talk about the impact of your program in your state/territory.</a:t>
            </a:r>
          </a:p>
        </p:txBody>
      </p:sp>
      <p:sp>
        <p:nvSpPr>
          <p:cNvPr id="3" name="TextBox 2">
            <a:extLst>
              <a:ext uri="{FF2B5EF4-FFF2-40B4-BE49-F238E27FC236}">
                <a16:creationId xmlns:a16="http://schemas.microsoft.com/office/drawing/2014/main" id="{9979C7C2-AA7B-F905-B556-5E8EC7270B48}"/>
              </a:ext>
            </a:extLst>
          </p:cNvPr>
          <p:cNvSpPr txBox="1"/>
          <p:nvPr/>
        </p:nvSpPr>
        <p:spPr>
          <a:xfrm>
            <a:off x="4114799" y="4366928"/>
            <a:ext cx="3428999" cy="430887"/>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wrap="square" lIns="0" tIns="0" rIns="0" bIns="0">
            <a:noAutofit/>
          </a:bodyPr>
          <a:lstStyle/>
          <a:p>
            <a:pPr algn="l">
              <a:defRPr sz="1000" b="0">
                <a:latin typeface="Calibri"/>
                <a:ea typeface="Calibri"/>
                <a:cs typeface="Calibri"/>
                <a:sym typeface="Calibri"/>
              </a:defRPr>
            </a:pPr>
            <a:r>
              <a:rPr lang="en-US" sz="1100" dirty="0">
                <a:latin typeface="Calibri" panose="020F0502020204030204" pitchFamily="34" charset="0"/>
                <a:ea typeface="Open Sans" panose="020B0606030504020204" pitchFamily="34" charset="0"/>
                <a:cs typeface="Calibri" panose="020F0502020204030204" pitchFamily="34" charset="0"/>
              </a:rPr>
              <a:t>Here is where you talk about your program. For example, a list of your network/member institutions.</a:t>
            </a:r>
            <a:endParaRPr lang="en-US" sz="1100" b="0" dirty="0">
              <a:latin typeface="Calibri" panose="020F0502020204030204" pitchFamily="34" charset="0"/>
              <a:ea typeface="Open Sans" panose="020B0606030504020204" pitchFamily="34" charset="0"/>
              <a:cs typeface="Calibri" panose="020F0502020204030204" pitchFamily="34" charset="0"/>
            </a:endParaRPr>
          </a:p>
        </p:txBody>
      </p:sp>
      <p:sp>
        <p:nvSpPr>
          <p:cNvPr id="19" name="Rectangle">
            <a:extLst>
              <a:ext uri="{FF2B5EF4-FFF2-40B4-BE49-F238E27FC236}">
                <a16:creationId xmlns:a16="http://schemas.microsoft.com/office/drawing/2014/main" id="{7B42F867-6A56-AA24-3720-17C2269D010C}"/>
              </a:ext>
            </a:extLst>
          </p:cNvPr>
          <p:cNvSpPr/>
          <p:nvPr/>
        </p:nvSpPr>
        <p:spPr>
          <a:xfrm>
            <a:off x="-4732" y="1975265"/>
            <a:ext cx="7772398" cy="738421"/>
          </a:xfrm>
          <a:prstGeom prst="rect">
            <a:avLst/>
          </a:prstGeom>
          <a:solidFill>
            <a:schemeClr val="accent1">
              <a:lumMod val="50000"/>
            </a:schemeClr>
          </a:solidFill>
          <a:ln w="3175">
            <a:miter lim="400000"/>
          </a:ln>
        </p:spPr>
        <p:txBody>
          <a:bodyPr lIns="30360" tIns="30360" rIns="30360" bIns="30360" anchor="ctr"/>
          <a:lstStyle/>
          <a:p>
            <a:pPr>
              <a:defRPr sz="2200" b="0">
                <a:solidFill>
                  <a:srgbClr val="FFFFFF"/>
                </a:solidFill>
                <a:latin typeface="+mn-lt"/>
                <a:ea typeface="+mn-ea"/>
                <a:cs typeface="+mn-cs"/>
                <a:sym typeface="Helvetica Neue Medium"/>
              </a:defRPr>
            </a:pPr>
            <a:endParaRPr/>
          </a:p>
        </p:txBody>
      </p:sp>
      <p:sp>
        <p:nvSpPr>
          <p:cNvPr id="20" name="SUMMARY">
            <a:extLst>
              <a:ext uri="{FF2B5EF4-FFF2-40B4-BE49-F238E27FC236}">
                <a16:creationId xmlns:a16="http://schemas.microsoft.com/office/drawing/2014/main" id="{1967C5ED-177A-9359-EDF8-9406899309D8}"/>
              </a:ext>
            </a:extLst>
          </p:cNvPr>
          <p:cNvSpPr txBox="1"/>
          <p:nvPr/>
        </p:nvSpPr>
        <p:spPr>
          <a:xfrm>
            <a:off x="233126" y="2157868"/>
            <a:ext cx="7321489" cy="369090"/>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0360" tIns="30360" rIns="30360" bIns="30360" anchor="ctr">
            <a:spAutoFit/>
          </a:bodyPr>
          <a:lstStyle>
            <a:lvl1pPr algn="l">
              <a:defRPr sz="1700">
                <a:latin typeface="Calibri"/>
                <a:ea typeface="Calibri"/>
                <a:cs typeface="Calibri"/>
                <a:sym typeface="Calibri"/>
              </a:defRPr>
            </a:lvl1pPr>
          </a:lstStyle>
          <a:p>
            <a:r>
              <a:rPr lang="en-US" sz="2000" dirty="0">
                <a:solidFill>
                  <a:schemeClr val="bg1"/>
                </a:solidFill>
              </a:rPr>
              <a:t>PROGRAM NAME/TAGLINE</a:t>
            </a:r>
            <a:endParaRPr sz="2000" dirty="0">
              <a:solidFill>
                <a:schemeClr val="bg1"/>
              </a:solidFill>
            </a:endParaRPr>
          </a:p>
        </p:txBody>
      </p:sp>
      <p:sp>
        <p:nvSpPr>
          <p:cNvPr id="21" name="Rectangle">
            <a:extLst>
              <a:ext uri="{FF2B5EF4-FFF2-40B4-BE49-F238E27FC236}">
                <a16:creationId xmlns:a16="http://schemas.microsoft.com/office/drawing/2014/main" id="{FB3B2245-BCDE-ED67-18AA-926ABFBDE4FA}"/>
              </a:ext>
            </a:extLst>
          </p:cNvPr>
          <p:cNvSpPr/>
          <p:nvPr/>
        </p:nvSpPr>
        <p:spPr>
          <a:xfrm>
            <a:off x="0" y="9377185"/>
            <a:ext cx="7787744" cy="738421"/>
          </a:xfrm>
          <a:prstGeom prst="rect">
            <a:avLst/>
          </a:prstGeom>
          <a:solidFill>
            <a:schemeClr val="accent1">
              <a:lumMod val="50000"/>
            </a:schemeClr>
          </a:solidFill>
          <a:ln w="3175">
            <a:miter lim="400000"/>
          </a:ln>
        </p:spPr>
        <p:txBody>
          <a:bodyPr lIns="30360" tIns="30360" rIns="30360" bIns="30360" anchor="ctr"/>
          <a:lstStyle/>
          <a:p>
            <a:pPr>
              <a:defRPr sz="2200" b="0">
                <a:solidFill>
                  <a:srgbClr val="FFFFFF"/>
                </a:solidFill>
                <a:latin typeface="+mn-lt"/>
                <a:ea typeface="+mn-ea"/>
                <a:cs typeface="+mn-cs"/>
                <a:sym typeface="Helvetica Neue Medium"/>
              </a:defRPr>
            </a:pPr>
            <a:endParaRPr/>
          </a:p>
        </p:txBody>
      </p:sp>
      <p:sp>
        <p:nvSpPr>
          <p:cNvPr id="31" name="Street Address…">
            <a:extLst>
              <a:ext uri="{FF2B5EF4-FFF2-40B4-BE49-F238E27FC236}">
                <a16:creationId xmlns:a16="http://schemas.microsoft.com/office/drawing/2014/main" id="{0F36E308-61D5-5568-CFC8-185AD1F1C985}"/>
              </a:ext>
            </a:extLst>
          </p:cNvPr>
          <p:cNvSpPr txBox="1"/>
          <p:nvPr/>
        </p:nvSpPr>
        <p:spPr>
          <a:xfrm>
            <a:off x="2668557" y="9561850"/>
            <a:ext cx="4481924" cy="369090"/>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0360" tIns="30360" rIns="30360" bIns="30360" anchor="ctr" anchorCtr="0">
            <a:spAutoFit/>
          </a:bodyPr>
          <a:lstStyle/>
          <a:p>
            <a:pPr algn="l">
              <a:defRPr sz="1200">
                <a:solidFill>
                  <a:srgbClr val="5E5E5E"/>
                </a:solidFill>
                <a:latin typeface="Calibri"/>
                <a:ea typeface="Calibri"/>
                <a:cs typeface="Calibri"/>
                <a:sym typeface="Calibri"/>
              </a:defRPr>
            </a:pPr>
            <a:r>
              <a:rPr lang="en-US" sz="1000" b="0" dirty="0">
                <a:solidFill>
                  <a:schemeClr val="bg1"/>
                </a:solidFill>
                <a:latin typeface="Calibri" panose="020F0502020204030204" pitchFamily="34" charset="0"/>
                <a:ea typeface="Open Sans" panose="020B0606030504020204" pitchFamily="34" charset="0"/>
                <a:cs typeface="Calibri" panose="020F0502020204030204" pitchFamily="34" charset="0"/>
              </a:rPr>
              <a:t>Address Line 1   |   Address Line 2   |   City, State Zip</a:t>
            </a:r>
          </a:p>
          <a:p>
            <a:pPr algn="l">
              <a:defRPr sz="1200">
                <a:solidFill>
                  <a:srgbClr val="5E5E5E"/>
                </a:solidFill>
                <a:latin typeface="Calibri"/>
                <a:ea typeface="Calibri"/>
                <a:cs typeface="Calibri"/>
                <a:sym typeface="Calibri"/>
              </a:defRPr>
            </a:pPr>
            <a:r>
              <a:rPr lang="en-US" sz="1000" b="0" dirty="0">
                <a:solidFill>
                  <a:schemeClr val="bg1"/>
                </a:solidFill>
                <a:latin typeface="Calibri" panose="020F0502020204030204" pitchFamily="34" charset="0"/>
                <a:ea typeface="Open Sans" panose="020B0606030504020204" pitchFamily="34" charset="0"/>
                <a:cs typeface="Calibri" panose="020F0502020204030204" pitchFamily="34" charset="0"/>
              </a:rPr>
              <a:t>(Pho) ne-Number   |   </a:t>
            </a:r>
            <a:r>
              <a:rPr lang="en-US" sz="1000" b="0" dirty="0">
                <a:solidFill>
                  <a:schemeClr val="bg1"/>
                </a:solidFill>
              </a:rPr>
              <a:t>Email address   |   URL   |   #/@social</a:t>
            </a:r>
          </a:p>
        </p:txBody>
      </p:sp>
      <p:sp>
        <p:nvSpPr>
          <p:cNvPr id="34" name="TextBox 33">
            <a:extLst>
              <a:ext uri="{FF2B5EF4-FFF2-40B4-BE49-F238E27FC236}">
                <a16:creationId xmlns:a16="http://schemas.microsoft.com/office/drawing/2014/main" id="{469A5E4F-2486-99F4-0859-D680B9B4165E}"/>
              </a:ext>
            </a:extLst>
          </p:cNvPr>
          <p:cNvSpPr txBox="1"/>
          <p:nvPr/>
        </p:nvSpPr>
        <p:spPr>
          <a:xfrm>
            <a:off x="222311" y="9522602"/>
            <a:ext cx="1783910" cy="430645"/>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defTabSz="602456" rtl="0" fontAlgn="auto" latinLnBrk="0" hangingPunct="0">
              <a:lnSpc>
                <a:spcPct val="100000"/>
              </a:lnSpc>
              <a:spcBef>
                <a:spcPts val="0"/>
              </a:spcBef>
              <a:spcAft>
                <a:spcPts val="0"/>
              </a:spcAft>
              <a:buClrTx/>
              <a:buSzTx/>
              <a:buFontTx/>
              <a:buNone/>
              <a:tabLst/>
            </a:pPr>
            <a:r>
              <a:rPr lang="en-US" dirty="0">
                <a:solidFill>
                  <a:schemeClr val="bg1"/>
                </a:solidFill>
              </a:rPr>
              <a:t>L</a:t>
            </a:r>
            <a:r>
              <a:rPr kumimoji="0" lang="en-US" sz="2400" b="1" i="0" u="none" strike="noStrike" cap="none" spc="0" normalizeH="0" baseline="0" dirty="0">
                <a:ln>
                  <a:noFill/>
                </a:ln>
                <a:solidFill>
                  <a:schemeClr val="bg1"/>
                </a:solidFill>
                <a:effectLst/>
                <a:uFillTx/>
                <a:latin typeface="Helvetica Neue"/>
                <a:ea typeface="Helvetica Neue"/>
                <a:cs typeface="Helvetica Neue"/>
                <a:sym typeface="Helvetica Neue"/>
              </a:rPr>
              <a:t>ogo</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4AF44F4-9FAC-212A-705A-A7A8D6BB392E}"/>
              </a:ext>
            </a:extLst>
          </p:cNvPr>
          <p:cNvSpPr/>
          <p:nvPr/>
        </p:nvSpPr>
        <p:spPr>
          <a:xfrm>
            <a:off x="346417" y="1052125"/>
            <a:ext cx="2444719" cy="1477328"/>
          </a:xfrm>
          <a:prstGeom prst="rect">
            <a:avLst/>
          </a:prstGeom>
          <a:solidFill>
            <a:schemeClr val="tx2"/>
          </a:solid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ctr" defTabSz="602456" rtl="0" fontAlgn="auto" latinLnBrk="0" hangingPunct="0">
              <a:lnSpc>
                <a:spcPct val="100000"/>
              </a:lnSpc>
              <a:spcBef>
                <a:spcPts val="0"/>
              </a:spcBef>
              <a:spcAft>
                <a:spcPts val="0"/>
              </a:spcAft>
              <a:buClrTx/>
              <a:buSzTx/>
              <a:buFontTx/>
              <a:buNone/>
              <a:tabLst/>
            </a:pPr>
            <a:endParaRPr kumimoji="0" lang="en-US" sz="2200" b="0" i="0" u="none" strike="noStrike" cap="none" spc="0" normalizeH="0" baseline="0">
              <a:ln>
                <a:noFill/>
              </a:ln>
              <a:solidFill>
                <a:srgbClr val="FFFFFF"/>
              </a:solidFill>
              <a:effectLst/>
              <a:uFillTx/>
              <a:latin typeface="+mn-lt"/>
              <a:ea typeface="+mn-ea"/>
              <a:cs typeface="+mn-cs"/>
              <a:sym typeface="Helvetica Neue Medium"/>
            </a:endParaRPr>
          </a:p>
        </p:txBody>
      </p:sp>
      <p:sp>
        <p:nvSpPr>
          <p:cNvPr id="25" name="Ut enim ad minim veniam, quis nostrud exerc. Irure dolor in reprehend incididunt ut labore et dolore magna aliqua. Ut enim ad minim veniam, quis nostrud exercitation ullamco laboris nisi ut aliquip ex ea commodo consequat."/>
          <p:cNvSpPr txBox="1"/>
          <p:nvPr/>
        </p:nvSpPr>
        <p:spPr>
          <a:xfrm>
            <a:off x="363940" y="264035"/>
            <a:ext cx="7104946" cy="2152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0360" tIns="30360" rIns="30360" bIns="30360" anchor="ctr">
            <a:spAutoFit/>
          </a:bodyPr>
          <a:lstStyle>
            <a:lvl1pPr algn="l">
              <a:defRPr sz="1100" b="0">
                <a:solidFill>
                  <a:srgbClr val="5E5E5E"/>
                </a:solidFill>
                <a:latin typeface="Calibri"/>
                <a:ea typeface="Calibri"/>
                <a:cs typeface="Calibri"/>
                <a:sym typeface="Calibri"/>
              </a:defRPr>
            </a:lvl1pPr>
          </a:lstStyle>
          <a:p>
            <a:r>
              <a:rPr lang="en-US" sz="1000" b="1" dirty="0">
                <a:solidFill>
                  <a:schemeClr val="accent1">
                    <a:lumMod val="50000"/>
                  </a:schemeClr>
                </a:solidFill>
                <a:effectLst/>
                <a:latin typeface="Calibri" panose="020F0502020204030204" pitchFamily="34" charset="0"/>
                <a:ea typeface="Open Sans" panose="020B0606030504020204" pitchFamily="34" charset="0"/>
                <a:cs typeface="Calibri" panose="020F0502020204030204" pitchFamily="34" charset="0"/>
              </a:rPr>
              <a:t>Program Name</a:t>
            </a:r>
            <a:r>
              <a:rPr lang="en-US" sz="1000" dirty="0">
                <a:solidFill>
                  <a:schemeClr val="accent1">
                    <a:lumMod val="75000"/>
                  </a:schemeClr>
                </a:solidFill>
                <a:effectLst/>
                <a:latin typeface="Calibri" panose="020F0502020204030204" pitchFamily="34" charset="0"/>
                <a:ea typeface="Open Sans" panose="020B0606030504020204" pitchFamily="34" charset="0"/>
                <a:cs typeface="Calibri" panose="020F0502020204030204" pitchFamily="34" charset="0"/>
              </a:rPr>
              <a:t> </a:t>
            </a:r>
            <a:r>
              <a:rPr lang="en-US" sz="1000" dirty="0">
                <a:solidFill>
                  <a:schemeClr val="bg2">
                    <a:lumMod val="25000"/>
                  </a:schemeClr>
                </a:solidFill>
                <a:effectLst/>
                <a:latin typeface="Calibri" panose="020F0502020204030204" pitchFamily="34" charset="0"/>
                <a:ea typeface="Open Sans" panose="020B0606030504020204" pitchFamily="34" charset="0"/>
                <a:cs typeface="Calibri" panose="020F0502020204030204" pitchFamily="34" charset="0"/>
              </a:rPr>
              <a:t>| Email | URL</a:t>
            </a:r>
          </a:p>
        </p:txBody>
      </p:sp>
      <p:sp>
        <p:nvSpPr>
          <p:cNvPr id="29" name="SUMMARY"/>
          <p:cNvSpPr txBox="1"/>
          <p:nvPr/>
        </p:nvSpPr>
        <p:spPr>
          <a:xfrm>
            <a:off x="346417" y="191017"/>
            <a:ext cx="61378" cy="3690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30360" tIns="30360" rIns="30360" bIns="30360" anchor="ctr">
            <a:spAutoFit/>
          </a:bodyPr>
          <a:lstStyle>
            <a:lvl1pPr algn="l">
              <a:defRPr sz="1700">
                <a:latin typeface="Calibri"/>
                <a:ea typeface="Calibri"/>
                <a:cs typeface="Calibri"/>
                <a:sym typeface="Calibri"/>
              </a:defRPr>
            </a:lvl1pPr>
          </a:lstStyle>
          <a:p>
            <a:endParaRPr sz="2000" dirty="0"/>
          </a:p>
        </p:txBody>
      </p:sp>
      <p:graphicFrame>
        <p:nvGraphicFramePr>
          <p:cNvPr id="2" name="Table 2">
            <a:extLst>
              <a:ext uri="{FF2B5EF4-FFF2-40B4-BE49-F238E27FC236}">
                <a16:creationId xmlns:a16="http://schemas.microsoft.com/office/drawing/2014/main" id="{049EC2A5-4D94-C35B-D98E-4D30E3105A3E}"/>
              </a:ext>
            </a:extLst>
          </p:cNvPr>
          <p:cNvGraphicFramePr>
            <a:graphicFrameLocks noGrp="1"/>
          </p:cNvGraphicFramePr>
          <p:nvPr>
            <p:extLst>
              <p:ext uri="{D42A27DB-BD31-4B8C-83A1-F6EECF244321}">
                <p14:modId xmlns:p14="http://schemas.microsoft.com/office/powerpoint/2010/main" val="1628575924"/>
              </p:ext>
            </p:extLst>
          </p:nvPr>
        </p:nvGraphicFramePr>
        <p:xfrm>
          <a:off x="363940" y="5029200"/>
          <a:ext cx="7057448" cy="4741545"/>
        </p:xfrm>
        <a:graphic>
          <a:graphicData uri="http://schemas.openxmlformats.org/drawingml/2006/table">
            <a:tbl>
              <a:tblPr firstRow="1" bandRow="1">
                <a:tableStyleId>{8EC20E35-A176-4012-BC5E-935CFFF8708E}</a:tableStyleId>
              </a:tblPr>
              <a:tblGrid>
                <a:gridCol w="3791084">
                  <a:extLst>
                    <a:ext uri="{9D8B030D-6E8A-4147-A177-3AD203B41FA5}">
                      <a16:colId xmlns:a16="http://schemas.microsoft.com/office/drawing/2014/main" val="4114932560"/>
                    </a:ext>
                  </a:extLst>
                </a:gridCol>
                <a:gridCol w="1230364">
                  <a:extLst>
                    <a:ext uri="{9D8B030D-6E8A-4147-A177-3AD203B41FA5}">
                      <a16:colId xmlns:a16="http://schemas.microsoft.com/office/drawing/2014/main" val="1043673153"/>
                    </a:ext>
                  </a:extLst>
                </a:gridCol>
                <a:gridCol w="414810">
                  <a:extLst>
                    <a:ext uri="{9D8B030D-6E8A-4147-A177-3AD203B41FA5}">
                      <a16:colId xmlns:a16="http://schemas.microsoft.com/office/drawing/2014/main" val="2015127435"/>
                    </a:ext>
                  </a:extLst>
                </a:gridCol>
                <a:gridCol w="789114">
                  <a:extLst>
                    <a:ext uri="{9D8B030D-6E8A-4147-A177-3AD203B41FA5}">
                      <a16:colId xmlns:a16="http://schemas.microsoft.com/office/drawing/2014/main" val="4174632878"/>
                    </a:ext>
                  </a:extLst>
                </a:gridCol>
                <a:gridCol w="832076">
                  <a:extLst>
                    <a:ext uri="{9D8B030D-6E8A-4147-A177-3AD203B41FA5}">
                      <a16:colId xmlns:a16="http://schemas.microsoft.com/office/drawing/2014/main" val="336307258"/>
                    </a:ext>
                  </a:extLst>
                </a:gridCol>
              </a:tblGrid>
              <a:tr h="293751">
                <a:tc>
                  <a:txBody>
                    <a:bodyPr/>
                    <a:lstStyle/>
                    <a:p>
                      <a:pPr algn="l"/>
                      <a:r>
                        <a:rPr lang="en-US" sz="1100" dirty="0">
                          <a:latin typeface="Calibri" panose="020F0502020204030204" pitchFamily="34" charset="0"/>
                          <a:cs typeface="Calibri" panose="020F0502020204030204" pitchFamily="34" charset="0"/>
                        </a:rPr>
                        <a:t> Program/Grant Name</a:t>
                      </a:r>
                    </a:p>
                  </a:txBody>
                  <a:tcPr marL="45720" marR="45720"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accent1">
                        <a:lumMod val="50000"/>
                      </a:schemeClr>
                    </a:solidFill>
                  </a:tcPr>
                </a:tc>
                <a:tc>
                  <a:txBody>
                    <a:bodyPr/>
                    <a:lstStyle/>
                    <a:p>
                      <a:pPr algn="l"/>
                      <a:r>
                        <a:rPr lang="en-US" sz="1100" dirty="0">
                          <a:latin typeface="Calibri" panose="020F0502020204030204" pitchFamily="34" charset="0"/>
                          <a:cs typeface="Calibri" panose="020F0502020204030204" pitchFamily="34" charset="0"/>
                        </a:rPr>
                        <a:t>Type / Institution</a:t>
                      </a: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accent1">
                        <a:lumMod val="50000"/>
                      </a:schemeClr>
                    </a:solidFill>
                  </a:tcPr>
                </a:tc>
                <a:tc>
                  <a:txBody>
                    <a:bodyPr/>
                    <a:lstStyle/>
                    <a:p>
                      <a:pPr algn="l"/>
                      <a:r>
                        <a:rPr lang="en-US" sz="1100" dirty="0">
                          <a:latin typeface="Calibri" panose="020F0502020204030204" pitchFamily="34" charset="0"/>
                          <a:cs typeface="Calibri" panose="020F0502020204030204" pitchFamily="34" charset="0"/>
                        </a:rPr>
                        <a:t>FY</a:t>
                      </a: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accent1">
                        <a:lumMod val="50000"/>
                      </a:schemeClr>
                    </a:solidFill>
                  </a:tcPr>
                </a:tc>
                <a:tc>
                  <a:txBody>
                    <a:bodyPr/>
                    <a:lstStyle/>
                    <a:p>
                      <a:pPr algn="l"/>
                      <a:r>
                        <a:rPr lang="en-US" sz="1100" dirty="0">
                          <a:latin typeface="Calibri" panose="020F0502020204030204" pitchFamily="34" charset="0"/>
                          <a:cs typeface="Calibri" panose="020F0502020204030204" pitchFamily="34" charset="0"/>
                        </a:rPr>
                        <a:t>Cong. District</a:t>
                      </a: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accent1">
                        <a:lumMod val="50000"/>
                      </a:schemeClr>
                    </a:solidFill>
                  </a:tcPr>
                </a:tc>
                <a:tc>
                  <a:txBody>
                    <a:bodyPr/>
                    <a:lstStyle/>
                    <a:p>
                      <a:pPr algn="l"/>
                      <a:r>
                        <a:rPr lang="en-US" sz="1100" dirty="0">
                          <a:latin typeface="Calibri" panose="020F0502020204030204" pitchFamily="34" charset="0"/>
                          <a:cs typeface="Calibri" panose="020F0502020204030204" pitchFamily="34" charset="0"/>
                        </a:rPr>
                        <a:t>Amount</a:t>
                      </a: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2844647679"/>
                  </a:ext>
                </a:extLst>
              </a:tr>
              <a:tr h="293751">
                <a:tc>
                  <a:txBody>
                    <a:bodyPr/>
                    <a:lstStyle/>
                    <a:p>
                      <a:pPr algn="l"/>
                      <a:r>
                        <a:rPr lang="en-US" sz="800" b="1" dirty="0">
                          <a:latin typeface="Calibri" panose="020F0502020204030204" pitchFamily="34" charset="0"/>
                          <a:cs typeface="Calibri" panose="020F0502020204030204" pitchFamily="34" charset="0"/>
                        </a:rPr>
                        <a:t>Program Title (i.e. INBRE, Track-1)</a:t>
                      </a:r>
                      <a:r>
                        <a:rPr lang="en-US" sz="800" dirty="0">
                          <a:latin typeface="Calibri" panose="020F0502020204030204" pitchFamily="34" charset="0"/>
                          <a:cs typeface="Calibri" panose="020F0502020204030204" pitchFamily="34" charset="0"/>
                        </a:rPr>
                        <a:t> </a:t>
                      </a:r>
                    </a:p>
                    <a:p>
                      <a:pPr algn="l"/>
                      <a:r>
                        <a:rPr lang="en-US" sz="800" dirty="0">
                          <a:latin typeface="Calibri" panose="020F0502020204030204" pitchFamily="34" charset="0"/>
                          <a:cs typeface="Calibri" panose="020F0502020204030204" pitchFamily="34" charset="0"/>
                        </a:rPr>
                        <a:t>(PI: First Last, Project or Award #)</a:t>
                      </a: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r>
                        <a:rPr lang="en-US" sz="800" dirty="0">
                          <a:latin typeface="Calibri" panose="020F0502020204030204" pitchFamily="34" charset="0"/>
                          <a:cs typeface="Calibri" panose="020F0502020204030204" pitchFamily="34" charset="0"/>
                        </a:rPr>
                        <a:t>Track-1  / Lead Institution</a:t>
                      </a: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r>
                        <a:rPr lang="en-US" sz="800" dirty="0">
                          <a:latin typeface="Calibri" panose="020F0502020204030204" pitchFamily="34" charset="0"/>
                          <a:cs typeface="Calibri" panose="020F0502020204030204" pitchFamily="34" charset="0"/>
                        </a:rPr>
                        <a:t>2024</a:t>
                      </a: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855908167"/>
                  </a:ext>
                </a:extLst>
              </a:tr>
              <a:tr h="293751">
                <a:tc>
                  <a:txBody>
                    <a:bodyPr/>
                    <a:lstStyle/>
                    <a:p>
                      <a:pPr algn="l"/>
                      <a:r>
                        <a:rPr lang="en-US" sz="800" b="1" dirty="0">
                          <a:latin typeface="Calibri" panose="020F0502020204030204" pitchFamily="34" charset="0"/>
                          <a:cs typeface="Calibri" panose="020F0502020204030204" pitchFamily="34" charset="0"/>
                        </a:rPr>
                        <a:t>I.E., COBRE or Track-2 Title</a:t>
                      </a:r>
                      <a:r>
                        <a:rPr lang="en-US" sz="800" dirty="0">
                          <a:latin typeface="Calibri" panose="020F0502020204030204" pitchFamily="34" charset="0"/>
                          <a:cs typeface="Calibri" panose="020F0502020204030204" pitchFamily="34" charset="0"/>
                        </a:rPr>
                        <a:t> </a:t>
                      </a:r>
                      <a:br>
                        <a:rPr lang="en-US" sz="800" dirty="0">
                          <a:latin typeface="Calibri" panose="020F0502020204030204" pitchFamily="34" charset="0"/>
                          <a:cs typeface="Calibri" panose="020F0502020204030204" pitchFamily="34" charset="0"/>
                        </a:rPr>
                      </a:br>
                      <a:r>
                        <a:rPr lang="en-US" sz="800" dirty="0">
                          <a:latin typeface="Calibri" panose="020F0502020204030204" pitchFamily="34" charset="0"/>
                          <a:cs typeface="Calibri" panose="020F0502020204030204" pitchFamily="34" charset="0"/>
                        </a:rPr>
                        <a:t>(PI: First Last, Project or Award #)</a:t>
                      </a: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r>
                        <a:rPr lang="en-US" sz="800" dirty="0">
                          <a:latin typeface="Calibri" panose="020F0502020204030204" pitchFamily="34" charset="0"/>
                          <a:cs typeface="Calibri" panose="020F0502020204030204" pitchFamily="34" charset="0"/>
                        </a:rPr>
                        <a:t>COBRE / Institution</a:t>
                      </a: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r>
                        <a:rPr lang="en-US" sz="800" dirty="0">
                          <a:latin typeface="Calibri" panose="020F0502020204030204" pitchFamily="34" charset="0"/>
                          <a:cs typeface="Calibri" panose="020F0502020204030204" pitchFamily="34" charset="0"/>
                        </a:rPr>
                        <a:t>2024</a:t>
                      </a: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226062169"/>
                  </a:ext>
                </a:extLst>
              </a:tr>
              <a:tr h="293751">
                <a:tc>
                  <a:txBody>
                    <a:bodyPr/>
                    <a:lstStyle/>
                    <a:p>
                      <a:pPr algn="l"/>
                      <a:r>
                        <a:rPr lang="en-US" sz="800" b="1" dirty="0">
                          <a:latin typeface="Calibri" panose="020F0502020204030204" pitchFamily="34" charset="0"/>
                          <a:cs typeface="Calibri" panose="020F0502020204030204" pitchFamily="34" charset="0"/>
                        </a:rPr>
                        <a:t>I.E. </a:t>
                      </a:r>
                      <a:r>
                        <a:rPr lang="en-US" sz="800" b="1" dirty="0" err="1">
                          <a:latin typeface="Calibri" panose="020F0502020204030204" pitchFamily="34" charset="0"/>
                          <a:cs typeface="Calibri" panose="020F0502020204030204" pitchFamily="34" charset="0"/>
                        </a:rPr>
                        <a:t>IDeA</a:t>
                      </a:r>
                      <a:r>
                        <a:rPr lang="en-US" sz="800" b="1" dirty="0">
                          <a:latin typeface="Calibri" panose="020F0502020204030204" pitchFamily="34" charset="0"/>
                          <a:cs typeface="Calibri" panose="020F0502020204030204" pitchFamily="34" charset="0"/>
                        </a:rPr>
                        <a:t> Co-Funding or Track-4 Title </a:t>
                      </a:r>
                      <a:br>
                        <a:rPr lang="en-US" sz="800" b="1" dirty="0">
                          <a:latin typeface="Calibri" panose="020F0502020204030204" pitchFamily="34" charset="0"/>
                          <a:cs typeface="Calibri" panose="020F0502020204030204" pitchFamily="34" charset="0"/>
                        </a:rPr>
                      </a:br>
                      <a:r>
                        <a:rPr lang="en-US" sz="800" b="0" dirty="0">
                          <a:latin typeface="Calibri" panose="020F0502020204030204" pitchFamily="34" charset="0"/>
                          <a:cs typeface="Calibri" panose="020F0502020204030204" pitchFamily="34" charset="0"/>
                        </a:rPr>
                        <a:t>(PI: First Last, Project or Award #)</a:t>
                      </a: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r>
                        <a:rPr lang="en-US" sz="800" dirty="0">
                          <a:latin typeface="Calibri" panose="020F0502020204030204" pitchFamily="34" charset="0"/>
                          <a:cs typeface="Calibri" panose="020F0502020204030204" pitchFamily="34" charset="0"/>
                        </a:rPr>
                        <a:t>Track-4 / Institution</a:t>
                      </a: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r>
                        <a:rPr lang="en-US" sz="800" dirty="0">
                          <a:latin typeface="Calibri" panose="020F0502020204030204" pitchFamily="34" charset="0"/>
                          <a:cs typeface="Calibri" panose="020F0502020204030204" pitchFamily="34" charset="0"/>
                        </a:rPr>
                        <a:t>2024</a:t>
                      </a: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389182898"/>
                  </a:ext>
                </a:extLst>
              </a:tr>
              <a:tr h="293751">
                <a:tc>
                  <a:txBody>
                    <a:bodyPr/>
                    <a:lstStyle/>
                    <a:p>
                      <a:pPr algn="l"/>
                      <a:endParaRPr lang="en-US" sz="800" b="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597720127"/>
                  </a:ext>
                </a:extLst>
              </a:tr>
              <a:tr h="293751">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976053965"/>
                  </a:ext>
                </a:extLst>
              </a:tr>
              <a:tr h="293751">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574771528"/>
                  </a:ext>
                </a:extLst>
              </a:tr>
              <a:tr h="293751">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352758754"/>
                  </a:ext>
                </a:extLst>
              </a:tr>
              <a:tr h="293751">
                <a:tc>
                  <a:txBody>
                    <a:bodyPr/>
                    <a:lstStyle/>
                    <a:p>
                      <a:pPr algn="l"/>
                      <a:endParaRPr lang="en-US" sz="800" b="1"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49412057"/>
                  </a:ext>
                </a:extLst>
              </a:tr>
              <a:tr h="293751">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740440850"/>
                  </a:ext>
                </a:extLst>
              </a:tr>
              <a:tr h="293751">
                <a:tc>
                  <a:txBody>
                    <a:bodyPr/>
                    <a:lstStyle/>
                    <a:p>
                      <a:pPr algn="l"/>
                      <a:endParaRPr lang="en-US" sz="800" b="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380958210"/>
                  </a:ext>
                </a:extLst>
              </a:tr>
              <a:tr h="293751">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726775763"/>
                  </a:ext>
                </a:extLst>
              </a:tr>
              <a:tr h="293751">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004482492"/>
                  </a:ext>
                </a:extLst>
              </a:tr>
              <a:tr h="293751">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852197487"/>
                  </a:ext>
                </a:extLst>
              </a:tr>
              <a:tr h="293751">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l"/>
                      <a:endParaRPr lang="en-US" sz="800" dirty="0">
                        <a:latin typeface="Calibri" panose="020F0502020204030204" pitchFamily="34" charset="0"/>
                        <a:cs typeface="Calibri" panose="020F0502020204030204" pitchFamily="34" charset="0"/>
                      </a:endParaRP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542682894"/>
                  </a:ext>
                </a:extLst>
              </a:tr>
              <a:tr h="293751">
                <a:tc gridSpan="5">
                  <a:txBody>
                    <a:bodyPr/>
                    <a:lstStyle/>
                    <a:p>
                      <a:pPr marL="0" marR="0" lvl="0" indent="0" algn="l" defTabSz="602456" eaLnBrk="1" fontAlgn="auto" latinLnBrk="0" hangingPunct="1">
                        <a:lnSpc>
                          <a:spcPct val="100000"/>
                        </a:lnSpc>
                        <a:spcBef>
                          <a:spcPts val="0"/>
                        </a:spcBef>
                        <a:spcAft>
                          <a:spcPts val="0"/>
                        </a:spcAft>
                        <a:buClrTx/>
                        <a:buSzTx/>
                        <a:buFontTx/>
                        <a:buNone/>
                        <a:tabLst/>
                        <a:defRPr/>
                      </a:pPr>
                      <a:r>
                        <a:rPr lang="en-US" sz="1400" b="1" dirty="0">
                          <a:solidFill>
                            <a:schemeClr val="bg1">
                              <a:lumMod val="95000"/>
                            </a:schemeClr>
                          </a:solidFill>
                          <a:latin typeface="Calibri" panose="020F0502020204030204" pitchFamily="34" charset="0"/>
                          <a:cs typeface="Calibri" panose="020F0502020204030204" pitchFamily="34" charset="0"/>
                        </a:rPr>
                        <a:t>Total Funds  $</a:t>
                      </a:r>
                    </a:p>
                  </a:txBody>
                  <a:tcPr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accent1">
                        <a:lumMod val="50000"/>
                      </a:schemeClr>
                    </a:solidFill>
                  </a:tcPr>
                </a:tc>
                <a:tc hMerge="1">
                  <a:txBody>
                    <a:bodyPr/>
                    <a:lstStyle/>
                    <a:p>
                      <a:endParaRPr lang="en-US" sz="1100" dirty="0">
                        <a:latin typeface="Arial" panose="020B0604020202020204" pitchFamily="34" charset="0"/>
                        <a:cs typeface="Arial" panose="020B0604020202020204" pitchFamily="34" charset="0"/>
                      </a:endParaRP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hMerge="1">
                  <a:txBody>
                    <a:bodyPr/>
                    <a:lstStyle/>
                    <a:p>
                      <a:pPr algn="r"/>
                      <a:r>
                        <a:rPr lang="en-US" sz="1400" b="1" dirty="0">
                          <a:latin typeface="Arial" panose="020B0604020202020204" pitchFamily="34" charset="0"/>
                          <a:cs typeface="Arial" panose="020B0604020202020204" pitchFamily="34" charset="0"/>
                        </a:rPr>
                        <a:t>Total Funds</a:t>
                      </a: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hMerge="1">
                  <a:txBody>
                    <a:bodyPr/>
                    <a:lstStyle/>
                    <a:p>
                      <a:r>
                        <a:rPr lang="en-US" sz="1100" dirty="0">
                          <a:latin typeface="Helvetica" pitchFamily="2" charset="0"/>
                        </a:rPr>
                        <a:t>Total Funds</a:t>
                      </a:r>
                    </a:p>
                  </a:txBody>
                  <a:tcPr/>
                </a:tc>
                <a:tc hMerge="1">
                  <a:txBody>
                    <a:bodyPr/>
                    <a:lstStyle/>
                    <a:p>
                      <a:pPr algn="r"/>
                      <a:r>
                        <a:rPr lang="en-US" sz="1400" b="1" dirty="0">
                          <a:solidFill>
                            <a:schemeClr val="bg1">
                              <a:lumMod val="95000"/>
                            </a:schemeClr>
                          </a:solidFill>
                          <a:latin typeface="Calibri" panose="020F0502020204030204" pitchFamily="34" charset="0"/>
                          <a:cs typeface="Calibri" panose="020F0502020204030204" pitchFamily="34" charset="0"/>
                        </a:rPr>
                        <a:t>$26,117,718</a:t>
                      </a:r>
                    </a:p>
                  </a:txBody>
                  <a:tcPr marT="0" marB="0">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1087124118"/>
                  </a:ext>
                </a:extLst>
              </a:tr>
            </a:tbl>
          </a:graphicData>
        </a:graphic>
      </p:graphicFrame>
      <p:sp>
        <p:nvSpPr>
          <p:cNvPr id="4" name="TextBox 3">
            <a:extLst>
              <a:ext uri="{FF2B5EF4-FFF2-40B4-BE49-F238E27FC236}">
                <a16:creationId xmlns:a16="http://schemas.microsoft.com/office/drawing/2014/main" id="{75F29B79-9A72-F13E-6564-A067E709BCEB}"/>
              </a:ext>
            </a:extLst>
          </p:cNvPr>
          <p:cNvSpPr txBox="1"/>
          <p:nvPr/>
        </p:nvSpPr>
        <p:spPr>
          <a:xfrm>
            <a:off x="361104" y="4567906"/>
            <a:ext cx="7057448" cy="369332"/>
          </a:xfrm>
          <a:prstGeom prst="rect">
            <a:avLst/>
          </a:prstGeom>
          <a:noFill/>
        </p:spPr>
        <p:txBody>
          <a:bodyPr wrap="square" lIns="0" tIns="0" rIns="0" bIns="0" rtlCol="0">
            <a:spAutoFit/>
          </a:bodyPr>
          <a:lstStyle/>
          <a:p>
            <a:pPr algn="l"/>
            <a:r>
              <a:rPr lang="en-US" sz="2400" b="1" dirty="0">
                <a:solidFill>
                  <a:schemeClr val="accent1">
                    <a:lumMod val="50000"/>
                  </a:schemeClr>
                </a:solidFill>
                <a:latin typeface="Calibri" panose="020F0502020204030204" pitchFamily="34" charset="0"/>
                <a:cs typeface="Calibri" panose="020F0502020204030204" pitchFamily="34" charset="0"/>
              </a:rPr>
              <a:t>Statewide [i.e. NIH NIGMS, NSF </a:t>
            </a:r>
            <a:r>
              <a:rPr lang="en-US" sz="2400" b="1" dirty="0" err="1">
                <a:solidFill>
                  <a:schemeClr val="accent1">
                    <a:lumMod val="50000"/>
                  </a:schemeClr>
                </a:solidFill>
                <a:latin typeface="Calibri" panose="020F0502020204030204" pitchFamily="34" charset="0"/>
                <a:cs typeface="Calibri" panose="020F0502020204030204" pitchFamily="34" charset="0"/>
              </a:rPr>
              <a:t>EPSCoR</a:t>
            </a:r>
            <a:r>
              <a:rPr lang="en-US" sz="2400" b="1" dirty="0">
                <a:solidFill>
                  <a:schemeClr val="accent1">
                    <a:lumMod val="50000"/>
                  </a:schemeClr>
                </a:solidFill>
                <a:latin typeface="Calibri" panose="020F0502020204030204" pitchFamily="34" charset="0"/>
                <a:cs typeface="Calibri" panose="020F0502020204030204" pitchFamily="34" charset="0"/>
              </a:rPr>
              <a:t>] Funding</a:t>
            </a:r>
            <a:r>
              <a:rPr lang="en-US" dirty="0">
                <a:solidFill>
                  <a:srgbClr val="002855"/>
                </a:solidFill>
                <a:latin typeface="Calibri" panose="020F0502020204030204" pitchFamily="34" charset="0"/>
                <a:cs typeface="Calibri" panose="020F0502020204030204" pitchFamily="34" charset="0"/>
              </a:rPr>
              <a:t> </a:t>
            </a:r>
            <a:r>
              <a:rPr lang="en-US" sz="1100" dirty="0">
                <a:latin typeface="Calibri" panose="020F0502020204030204" pitchFamily="34" charset="0"/>
                <a:cs typeface="Calibri" panose="020F0502020204030204" pitchFamily="34" charset="0"/>
              </a:rPr>
              <a:t>FY24-25</a:t>
            </a:r>
            <a:endParaRPr lang="en-US" sz="2400" b="1" dirty="0">
              <a:solidFill>
                <a:srgbClr val="002855"/>
              </a:solidFill>
              <a:latin typeface="Calibri" panose="020F0502020204030204" pitchFamily="34" charset="0"/>
              <a:cs typeface="Calibri" panose="020F0502020204030204" pitchFamily="34" charset="0"/>
            </a:endParaRPr>
          </a:p>
        </p:txBody>
      </p:sp>
      <p:sp>
        <p:nvSpPr>
          <p:cNvPr id="12" name="TextBox 11">
            <a:extLst>
              <a:ext uri="{FF2B5EF4-FFF2-40B4-BE49-F238E27FC236}">
                <a16:creationId xmlns:a16="http://schemas.microsoft.com/office/drawing/2014/main" id="{B79D92D6-532F-00AB-7C45-E09A7CEF05EF}"/>
              </a:ext>
            </a:extLst>
          </p:cNvPr>
          <p:cNvSpPr txBox="1"/>
          <p:nvPr/>
        </p:nvSpPr>
        <p:spPr>
          <a:xfrm>
            <a:off x="2958639" y="1021285"/>
            <a:ext cx="4510247" cy="3231654"/>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wrap="square" lIns="0" tIns="0" rIns="0" bIns="0">
            <a:spAutoFit/>
          </a:bodyPr>
          <a:lstStyle/>
          <a:p>
            <a:pPr lvl="7" indent="0" algn="l"/>
            <a:r>
              <a:rPr lang="en-US" sz="1000" b="0" dirty="0">
                <a:latin typeface="Calibri" panose="020F0502020204030204" pitchFamily="34" charset="0"/>
                <a:ea typeface="Open Sans" panose="020B0606030504020204" pitchFamily="34" charset="0"/>
                <a:cs typeface="Calibri" panose="020F0502020204030204" pitchFamily="34" charset="0"/>
              </a:rPr>
              <a:t>Short story or stories about the incredible work you’re doing in your program. Short story or stories about the incredible work you’re doing in your program. Short story or stories about the incredible work you’re doing in your program. Short story or stories about the incredible work you’re doing in your program. Short story or stories about the incredible work you’re doing in your program. Short story or stories about the incredible work you’re doing in your program. Short story or stories about the incredible work you’re doing in your program. </a:t>
            </a:r>
          </a:p>
          <a:p>
            <a:pPr lvl="7" indent="0" algn="l"/>
            <a:endParaRPr lang="en-US" sz="1000" b="0" dirty="0">
              <a:latin typeface="Calibri" panose="020F0502020204030204" pitchFamily="34" charset="0"/>
              <a:ea typeface="Open Sans" panose="020B0606030504020204" pitchFamily="34" charset="0"/>
              <a:cs typeface="Calibri" panose="020F0502020204030204" pitchFamily="34" charset="0"/>
            </a:endParaRPr>
          </a:p>
          <a:p>
            <a:pPr lvl="7" indent="0" algn="l"/>
            <a:r>
              <a:rPr lang="en-US" sz="1000" b="0" dirty="0">
                <a:latin typeface="Calibri" panose="020F0502020204030204" pitchFamily="34" charset="0"/>
                <a:ea typeface="Open Sans" panose="020B0606030504020204" pitchFamily="34" charset="0"/>
                <a:cs typeface="Calibri" panose="020F0502020204030204" pitchFamily="34" charset="0"/>
              </a:rPr>
              <a:t>Short story or stories about the incredible work you’re doing in your program. Short story or stories about the incredible work you’re doing in your program. Short story or stories about the incredible work you’re doing in your program. Short story or stories about the incredible work you’re doing in your program. Short story or stories about the incredible work you’re doing in your program. Short story or stories about the incredible work you’re doing in your program. </a:t>
            </a:r>
          </a:p>
          <a:p>
            <a:pPr lvl="7" indent="0" algn="l"/>
            <a:endParaRPr lang="en-US" sz="1000" b="0" dirty="0">
              <a:latin typeface="Calibri" panose="020F0502020204030204" pitchFamily="34" charset="0"/>
              <a:ea typeface="Open Sans" panose="020B0606030504020204" pitchFamily="34" charset="0"/>
              <a:cs typeface="Calibri" panose="020F0502020204030204" pitchFamily="34" charset="0"/>
            </a:endParaRPr>
          </a:p>
          <a:p>
            <a:pPr lvl="7" indent="0" algn="l"/>
            <a:r>
              <a:rPr lang="en-US" sz="1000" b="0" dirty="0">
                <a:latin typeface="Calibri" panose="020F0502020204030204" pitchFamily="34" charset="0"/>
                <a:ea typeface="Open Sans" panose="020B0606030504020204" pitchFamily="34" charset="0"/>
                <a:cs typeface="Calibri" panose="020F0502020204030204" pitchFamily="34" charset="0"/>
              </a:rPr>
              <a:t>Short story or stories about the incredible work you’re doing in your program. Short story or stories about the incredible work you’re doing in your program. Short story or stories about the incredible work you’re doing in your program. Short story or stories about the incredible work you’re doing in your program. Short story or stories about the incredible work you’re doing in your program. Short story or stories about the incredible work you’re doing in your program. </a:t>
            </a:r>
          </a:p>
        </p:txBody>
      </p:sp>
      <p:sp>
        <p:nvSpPr>
          <p:cNvPr id="13" name="TextBox 12">
            <a:extLst>
              <a:ext uri="{FF2B5EF4-FFF2-40B4-BE49-F238E27FC236}">
                <a16:creationId xmlns:a16="http://schemas.microsoft.com/office/drawing/2014/main" id="{CE4CDFAC-B1CE-28A4-B03C-0DF8EB538F73}"/>
              </a:ext>
            </a:extLst>
          </p:cNvPr>
          <p:cNvSpPr txBox="1"/>
          <p:nvPr/>
        </p:nvSpPr>
        <p:spPr>
          <a:xfrm>
            <a:off x="346417" y="651953"/>
            <a:ext cx="6858920" cy="369332"/>
          </a:xfrm>
          <a:prstGeom prst="rect">
            <a:avLst/>
          </a:prstGeom>
          <a:noFill/>
        </p:spPr>
        <p:txBody>
          <a:bodyPr wrap="square" lIns="0" tIns="0" rIns="0" bIns="0" rtlCol="0">
            <a:spAutoFit/>
          </a:bodyPr>
          <a:lstStyle/>
          <a:p>
            <a:pPr algn="l"/>
            <a:r>
              <a:rPr lang="en-US" sz="2400" b="1" dirty="0">
                <a:solidFill>
                  <a:schemeClr val="accent1">
                    <a:lumMod val="50000"/>
                  </a:schemeClr>
                </a:solidFill>
                <a:latin typeface="Calibri" panose="020F0502020204030204" pitchFamily="34" charset="0"/>
                <a:cs typeface="Calibri" panose="020F0502020204030204" pitchFamily="34" charset="0"/>
              </a:rPr>
              <a:t>Success Stories</a:t>
            </a:r>
          </a:p>
        </p:txBody>
      </p:sp>
      <p:sp>
        <p:nvSpPr>
          <p:cNvPr id="21" name="Ligne">
            <a:extLst>
              <a:ext uri="{FF2B5EF4-FFF2-40B4-BE49-F238E27FC236}">
                <a16:creationId xmlns:a16="http://schemas.microsoft.com/office/drawing/2014/main" id="{11E794A7-6AB2-E083-DC4D-39483302357E}"/>
              </a:ext>
            </a:extLst>
          </p:cNvPr>
          <p:cNvSpPr/>
          <p:nvPr/>
        </p:nvSpPr>
        <p:spPr>
          <a:xfrm>
            <a:off x="363940" y="4475943"/>
            <a:ext cx="6858922" cy="0"/>
          </a:xfrm>
          <a:prstGeom prst="line">
            <a:avLst/>
          </a:prstGeom>
          <a:ln w="12700">
            <a:solidFill>
              <a:srgbClr val="5E5E5E"/>
            </a:solidFill>
            <a:miter lim="400000"/>
          </a:ln>
        </p:spPr>
        <p:txBody>
          <a:bodyPr lIns="30360" tIns="30360" rIns="30360" bIns="30360" anchor="ctr"/>
          <a:lstStyle/>
          <a:p>
            <a:pPr>
              <a:defRPr sz="2200" b="0">
                <a:solidFill>
                  <a:srgbClr val="FFFFFF"/>
                </a:solidFill>
                <a:latin typeface="+mn-lt"/>
                <a:ea typeface="+mn-ea"/>
                <a:cs typeface="+mn-cs"/>
                <a:sym typeface="Helvetica Neue Medium"/>
              </a:defRPr>
            </a:pPr>
            <a:endParaRPr/>
          </a:p>
        </p:txBody>
      </p:sp>
      <p:sp>
        <p:nvSpPr>
          <p:cNvPr id="6" name="TextBox 5">
            <a:extLst>
              <a:ext uri="{FF2B5EF4-FFF2-40B4-BE49-F238E27FC236}">
                <a16:creationId xmlns:a16="http://schemas.microsoft.com/office/drawing/2014/main" id="{3064363A-5A45-139E-1825-B7C7ACBC90B6}"/>
              </a:ext>
            </a:extLst>
          </p:cNvPr>
          <p:cNvSpPr txBox="1"/>
          <p:nvPr/>
        </p:nvSpPr>
        <p:spPr>
          <a:xfrm>
            <a:off x="1110919" y="1575466"/>
            <a:ext cx="915714" cy="430645"/>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30360" tIns="30360" rIns="30360" bIns="30360" numCol="1" spcCol="38100" rtlCol="0" anchor="ctr">
            <a:spAutoFit/>
          </a:bodyPr>
          <a:lstStyle/>
          <a:p>
            <a:pPr marL="0" marR="0" indent="0" algn="ctr" defTabSz="602456" rtl="0" fontAlgn="auto" latinLnBrk="0" hangingPunct="0">
              <a:lnSpc>
                <a:spcPct val="100000"/>
              </a:lnSpc>
              <a:spcBef>
                <a:spcPts val="0"/>
              </a:spcBef>
              <a:spcAft>
                <a:spcPts val="0"/>
              </a:spcAft>
              <a:buClrTx/>
              <a:buSzTx/>
              <a:buFontTx/>
              <a:buNone/>
              <a:tabLst/>
            </a:pPr>
            <a:r>
              <a:rPr kumimoji="0" lang="en-US" sz="2400" b="1" i="0" u="none" strike="noStrike" cap="none" spc="0" normalizeH="0" baseline="0" dirty="0">
                <a:ln>
                  <a:noFill/>
                </a:ln>
                <a:solidFill>
                  <a:schemeClr val="bg1"/>
                </a:solidFill>
                <a:effectLst/>
                <a:uFillTx/>
                <a:latin typeface="Helvetica Neue"/>
                <a:ea typeface="Helvetica Neue"/>
                <a:cs typeface="Helvetica Neue"/>
                <a:sym typeface="Helvetica Neue"/>
              </a:rPr>
              <a:t>photo</a:t>
            </a:r>
          </a:p>
        </p:txBody>
      </p:sp>
      <p:sp>
        <p:nvSpPr>
          <p:cNvPr id="8" name="Rectangle 7">
            <a:extLst>
              <a:ext uri="{FF2B5EF4-FFF2-40B4-BE49-F238E27FC236}">
                <a16:creationId xmlns:a16="http://schemas.microsoft.com/office/drawing/2014/main" id="{EAD917BB-FC3D-6B2A-B222-AAF8396F5C89}"/>
              </a:ext>
            </a:extLst>
          </p:cNvPr>
          <p:cNvSpPr/>
          <p:nvPr/>
        </p:nvSpPr>
        <p:spPr>
          <a:xfrm>
            <a:off x="363940" y="2721557"/>
            <a:ext cx="2444719" cy="1477328"/>
          </a:xfrm>
          <a:prstGeom prst="rect">
            <a:avLst/>
          </a:prstGeom>
          <a:solidFill>
            <a:schemeClr val="tx2"/>
          </a:solid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ctr" defTabSz="602456" rtl="0" fontAlgn="auto" latinLnBrk="0" hangingPunct="0">
              <a:lnSpc>
                <a:spcPct val="100000"/>
              </a:lnSpc>
              <a:spcBef>
                <a:spcPts val="0"/>
              </a:spcBef>
              <a:spcAft>
                <a:spcPts val="0"/>
              </a:spcAft>
              <a:buClrTx/>
              <a:buSzTx/>
              <a:buFontTx/>
              <a:buNone/>
              <a:tabLst/>
            </a:pPr>
            <a:endParaRPr kumimoji="0" lang="en-US" sz="2200" b="0" i="0" u="none" strike="noStrike" cap="none" spc="0" normalizeH="0" baseline="0">
              <a:ln>
                <a:noFill/>
              </a:ln>
              <a:solidFill>
                <a:srgbClr val="FFFFFF"/>
              </a:solidFill>
              <a:effectLst/>
              <a:uFillTx/>
              <a:latin typeface="+mn-lt"/>
              <a:ea typeface="+mn-ea"/>
              <a:cs typeface="+mn-cs"/>
              <a:sym typeface="Helvetica Neue Medium"/>
            </a:endParaRPr>
          </a:p>
        </p:txBody>
      </p:sp>
      <p:sp>
        <p:nvSpPr>
          <p:cNvPr id="9" name="TextBox 8">
            <a:extLst>
              <a:ext uri="{FF2B5EF4-FFF2-40B4-BE49-F238E27FC236}">
                <a16:creationId xmlns:a16="http://schemas.microsoft.com/office/drawing/2014/main" id="{552C16B0-BDF3-99E8-4414-6B1FCD3775F8}"/>
              </a:ext>
            </a:extLst>
          </p:cNvPr>
          <p:cNvSpPr txBox="1"/>
          <p:nvPr/>
        </p:nvSpPr>
        <p:spPr>
          <a:xfrm>
            <a:off x="1128442" y="3244898"/>
            <a:ext cx="915714" cy="430645"/>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30360" tIns="30360" rIns="30360" bIns="30360" numCol="1" spcCol="38100" rtlCol="0" anchor="ctr">
            <a:spAutoFit/>
          </a:bodyPr>
          <a:lstStyle/>
          <a:p>
            <a:pPr marL="0" marR="0" indent="0" algn="ctr" defTabSz="602456" rtl="0" fontAlgn="auto" latinLnBrk="0" hangingPunct="0">
              <a:lnSpc>
                <a:spcPct val="100000"/>
              </a:lnSpc>
              <a:spcBef>
                <a:spcPts val="0"/>
              </a:spcBef>
              <a:spcAft>
                <a:spcPts val="0"/>
              </a:spcAft>
              <a:buClrTx/>
              <a:buSzTx/>
              <a:buFontTx/>
              <a:buNone/>
              <a:tabLst/>
            </a:pPr>
            <a:r>
              <a:rPr kumimoji="0" lang="en-US" sz="2400" b="1" i="0" u="none" strike="noStrike" cap="none" spc="0" normalizeH="0" baseline="0" dirty="0">
                <a:ln>
                  <a:noFill/>
                </a:ln>
                <a:solidFill>
                  <a:schemeClr val="bg1"/>
                </a:solidFill>
                <a:effectLst/>
                <a:uFillTx/>
                <a:latin typeface="Helvetica Neue"/>
                <a:ea typeface="Helvetica Neue"/>
                <a:cs typeface="Helvetica Neue"/>
                <a:sym typeface="Helvetica Neue"/>
              </a:rPr>
              <a:t>photo</a:t>
            </a:r>
          </a:p>
        </p:txBody>
      </p:sp>
    </p:spTree>
    <p:extLst>
      <p:ext uri="{BB962C8B-B14F-4D97-AF65-F5344CB8AC3E}">
        <p14:creationId xmlns:p14="http://schemas.microsoft.com/office/powerpoint/2010/main" val="637603437"/>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3175" cap="flat">
          <a:noFill/>
          <a:miter lim="400000"/>
        </a:ln>
        <a:effectLst/>
        <a:sp3d/>
      </a:spPr>
      <a:bodyPr rot="0" spcFirstLastPara="1" vertOverflow="overflow" horzOverflow="overflow" vert="horz" wrap="square" lIns="30360" tIns="30360" rIns="30360" bIns="30360" numCol="1" spcCol="38100" rtlCol="0" anchor="ctr">
        <a:spAutoFit/>
      </a:bodyPr>
      <a:lstStyle>
        <a:defPPr marL="0" marR="0" indent="0" algn="ctr" defTabSz="602456"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3175" cap="flat">
          <a:noFill/>
          <a:miter lim="400000"/>
        </a:ln>
        <a:effectLst/>
        <a:sp3d/>
      </a:spPr>
      <a:bodyPr rot="0" spcFirstLastPara="1" vertOverflow="overflow" horzOverflow="overflow" vert="horz" wrap="square" lIns="30360" tIns="30360" rIns="30360" bIns="30360" numCol="1" spcCol="38100" rtlCol="0" anchor="ctr">
        <a:spAutoFit/>
      </a:bodyPr>
      <a:lstStyle>
        <a:defPPr marL="0" marR="0" indent="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3175" cap="flat">
          <a:noFill/>
          <a:miter lim="400000"/>
        </a:ln>
        <a:effectLst/>
        <a:sp3d/>
      </a:spPr>
      <a:bodyPr rot="0" spcFirstLastPara="1" vertOverflow="overflow" horzOverflow="overflow" vert="horz" wrap="square" lIns="30360" tIns="30360" rIns="30360" bIns="30360" numCol="1" spcCol="38100" rtlCol="0" anchor="ctr">
        <a:spAutoFit/>
      </a:bodyPr>
      <a:lstStyle>
        <a:defPPr marL="0" marR="0" indent="0" algn="ctr" defTabSz="602456"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3175" cap="flat">
          <a:noFill/>
          <a:miter lim="400000"/>
        </a:ln>
        <a:effectLst/>
        <a:sp3d/>
      </a:spPr>
      <a:bodyPr rot="0" spcFirstLastPara="1" vertOverflow="overflow" horzOverflow="overflow" vert="horz" wrap="square" lIns="30360" tIns="30360" rIns="30360" bIns="30360" numCol="1" spcCol="38100" rtlCol="0" anchor="ctr">
        <a:spAutoFit/>
      </a:bodyPr>
      <a:lstStyle>
        <a:defPPr marL="0" marR="0" indent="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
  <TotalTime>1516</TotalTime>
  <Words>506</Words>
  <Application>Microsoft Macintosh PowerPoint</Application>
  <PresentationFormat>Custom</PresentationFormat>
  <Paragraphs>36</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Calibri</vt:lpstr>
      <vt:lpstr>Helvetica Neue</vt:lpstr>
      <vt:lpstr>White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ALECTA - Resume Template</dc:title>
  <dc:creator>ResumGO.com</dc:creator>
  <dc:description>Copyright © ResumGO</dc:description>
  <cp:lastModifiedBy>Holland, Danny</cp:lastModifiedBy>
  <cp:revision>14</cp:revision>
  <dcterms:modified xsi:type="dcterms:W3CDTF">2025-12-11T19:28:07Z</dcterms:modified>
  <cp:category>Curriculum Vitae/Resume Template</cp:category>
</cp:coreProperties>
</file>